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ist" panose="020B0604020202020204" charset="-52"/>
      <p:regular r:id="rId17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60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19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Внедряване на ГИС в пожарната служба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458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Предложение за данни, приложения и реализация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7453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Дата: 27 октомври 2023 г.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2448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Проект за: Градска пожарна безопасност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34" y="1168956"/>
            <a:ext cx="4396502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Пътят напред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5434" y="2004179"/>
            <a:ext cx="791313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Успешната реализация на тази ГИС система ще трансформира оперативната ефективност на службите за спешно реагиране, значително ще подобри времето за реакция при инциденти и ще позволи по-прецизно стратегическо планиране и управление на ресурсите.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5434" y="2887742"/>
            <a:ext cx="17585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4" y="3172539"/>
            <a:ext cx="3868579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5434" y="3306128"/>
            <a:ext cx="2545556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Одобрение на проекта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15434" y="3697248"/>
            <a:ext cx="3868579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Официално одобрение на предложението, осигуряване на необходимия бюджет и дефиниране на ключовите заинтересовани страни.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659868" y="2887742"/>
            <a:ext cx="17585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868" y="3172539"/>
            <a:ext cx="3868698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59868" y="3306128"/>
            <a:ext cx="2198251" cy="28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Формиране на екип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4659868" y="3697248"/>
            <a:ext cx="386869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Съставяне на мултидисциплинарен екип от експерти по ГИС, информационни технологии и оперативни процеси, които да ръководят проекта.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5434" y="4919305"/>
            <a:ext cx="17585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4" y="5186482"/>
            <a:ext cx="3868579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15434" y="5337691"/>
            <a:ext cx="3868579" cy="571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Събиране на детайлни изисквания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615434" y="6014442"/>
            <a:ext cx="3868579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Провеждане на задълбочени срещи с всички заинтересовани страни за прецизно дефиниране на функционалните и нефункционални изисквания на системата.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4659868" y="4919305"/>
            <a:ext cx="17585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868" y="5186482"/>
            <a:ext cx="3868698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659868" y="5337691"/>
            <a:ext cx="3868698" cy="571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Начало на Фаза 0: Иницииране и анализ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4659868" y="6014442"/>
            <a:ext cx="386869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Започване на първата фаза от проекта, включваща детайлен анализ на съществуващите процеси и инфраструктура, както и оценка на данните.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438" y="766643"/>
            <a:ext cx="5748338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Защо ГИС в пожарната?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0438" y="1649373"/>
            <a:ext cx="7843123" cy="1313974"/>
          </a:xfrm>
          <a:prstGeom prst="roundRect">
            <a:avLst>
              <a:gd name="adj" fmla="val 594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9155" y="1858089"/>
            <a:ext cx="468356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Подобрена ситуационна осведоменост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59155" y="2271474"/>
            <a:ext cx="7425690" cy="48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Получавайте информация в реално време за местоположението на инциденти, ресурси и потенциални опасности.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0438" y="3149203"/>
            <a:ext cx="7843123" cy="1313974"/>
          </a:xfrm>
          <a:prstGeom prst="roundRect">
            <a:avLst>
              <a:gd name="adj" fmla="val 594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9155" y="3357920"/>
            <a:ext cx="346471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Съкратено време за реакция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59155" y="3771305"/>
            <a:ext cx="7425690" cy="48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Оптимизирайте маршрутите и разпределението на екипите за по-бързо достигане до мястото на произшествието.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0438" y="4649033"/>
            <a:ext cx="7843123" cy="1313974"/>
          </a:xfrm>
          <a:prstGeom prst="roundRect">
            <a:avLst>
              <a:gd name="adj" fmla="val 594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59155" y="4857750"/>
            <a:ext cx="6000155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Подпомогнато планиране и анализ след инцидент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59155" y="5271135"/>
            <a:ext cx="7425690" cy="48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Използвайте данни за по-ефективно планиране на операции и анализ на резултатите след приключване на инцидента.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0438" y="6148864"/>
            <a:ext cx="7843123" cy="1313974"/>
          </a:xfrm>
          <a:prstGeom prst="roundRect">
            <a:avLst>
              <a:gd name="adj" fmla="val 594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59155" y="6357580"/>
            <a:ext cx="378059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Обединена оперативна картина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59155" y="6770965"/>
            <a:ext cx="7425690" cy="48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Интегрирайте данни от различни източници за цялостен поглед върху оперативната обстановка.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997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41780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Кой ще използва системата?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5883235" y="850344"/>
            <a:ext cx="8350329" cy="1095137"/>
          </a:xfrm>
          <a:prstGeom prst="roundRect">
            <a:avLst>
              <a:gd name="adj" fmla="val 4350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203" y="971312"/>
            <a:ext cx="340162" cy="3401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7786" y="1064895"/>
            <a:ext cx="152995" cy="1529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04203" y="1424821"/>
            <a:ext cx="153316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Диспечерски център</a:t>
            </a:r>
            <a:endParaRPr lang="en-US" sz="1100" dirty="0"/>
          </a:p>
        </p:txBody>
      </p:sp>
      <p:sp>
        <p:nvSpPr>
          <p:cNvPr id="8" name="Text 3"/>
          <p:cNvSpPr/>
          <p:nvPr/>
        </p:nvSpPr>
        <p:spPr>
          <a:xfrm>
            <a:off x="6004203" y="1677114"/>
            <a:ext cx="810839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Приемане на повиквания, изпращане на ресурси и наблюдение в реално време на инциденти и екипи за бърза реакция.</a:t>
            </a:r>
            <a:endParaRPr lang="en-US" sz="850" dirty="0"/>
          </a:p>
        </p:txBody>
      </p:sp>
      <p:sp>
        <p:nvSpPr>
          <p:cNvPr id="9" name="Shape 4"/>
          <p:cNvSpPr/>
          <p:nvPr/>
        </p:nvSpPr>
        <p:spPr>
          <a:xfrm>
            <a:off x="5883235" y="2058829"/>
            <a:ext cx="8350329" cy="1095137"/>
          </a:xfrm>
          <a:prstGeom prst="roundRect">
            <a:avLst>
              <a:gd name="adj" fmla="val 4350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203" y="2179796"/>
            <a:ext cx="340162" cy="34016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7786" y="2273379"/>
            <a:ext cx="152995" cy="15299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04203" y="2633305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Командир на място</a:t>
            </a:r>
            <a:endParaRPr lang="en-US" sz="1100" dirty="0"/>
          </a:p>
        </p:txBody>
      </p:sp>
      <p:sp>
        <p:nvSpPr>
          <p:cNvPr id="13" name="Text 6"/>
          <p:cNvSpPr/>
          <p:nvPr/>
        </p:nvSpPr>
        <p:spPr>
          <a:xfrm>
            <a:off x="6004203" y="2885599"/>
            <a:ext cx="810839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Вземане на решения на място, управление на ресурси, тактически надзор и координиране на операциите.</a:t>
            </a:r>
            <a:endParaRPr lang="en-US" sz="850" dirty="0"/>
          </a:p>
        </p:txBody>
      </p:sp>
      <p:sp>
        <p:nvSpPr>
          <p:cNvPr id="14" name="Shape 7"/>
          <p:cNvSpPr/>
          <p:nvPr/>
        </p:nvSpPr>
        <p:spPr>
          <a:xfrm>
            <a:off x="5883235" y="3267313"/>
            <a:ext cx="8350329" cy="1095137"/>
          </a:xfrm>
          <a:prstGeom prst="roundRect">
            <a:avLst>
              <a:gd name="adj" fmla="val 4350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4203" y="3388281"/>
            <a:ext cx="340162" cy="340162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7786" y="3481864"/>
            <a:ext cx="152995" cy="15299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04203" y="3841790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Екипи на терен</a:t>
            </a:r>
            <a:endParaRPr lang="en-US" sz="1100" dirty="0"/>
          </a:p>
        </p:txBody>
      </p:sp>
      <p:sp>
        <p:nvSpPr>
          <p:cNvPr id="18" name="Text 9"/>
          <p:cNvSpPr/>
          <p:nvPr/>
        </p:nvSpPr>
        <p:spPr>
          <a:xfrm>
            <a:off x="6004203" y="4094083"/>
            <a:ext cx="810839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Отговор на инциденти, изпълнение на тактически планове, предоставяне на обратна връзка и информация от мястото на събитието.</a:t>
            </a:r>
            <a:endParaRPr lang="en-US" sz="850" dirty="0"/>
          </a:p>
        </p:txBody>
      </p:sp>
      <p:sp>
        <p:nvSpPr>
          <p:cNvPr id="19" name="Shape 10"/>
          <p:cNvSpPr/>
          <p:nvPr/>
        </p:nvSpPr>
        <p:spPr>
          <a:xfrm>
            <a:off x="5883235" y="4475798"/>
            <a:ext cx="8350329" cy="1095137"/>
          </a:xfrm>
          <a:prstGeom prst="roundRect">
            <a:avLst>
              <a:gd name="adj" fmla="val 4350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4203" y="4596765"/>
            <a:ext cx="340162" cy="340162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7786" y="4690348"/>
            <a:ext cx="152995" cy="152995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004203" y="5050274"/>
            <a:ext cx="180998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Анализатори/Планиране</a:t>
            </a:r>
            <a:endParaRPr lang="en-US" sz="1100" dirty="0"/>
          </a:p>
        </p:txBody>
      </p:sp>
      <p:sp>
        <p:nvSpPr>
          <p:cNvPr id="23" name="Text 12"/>
          <p:cNvSpPr/>
          <p:nvPr/>
        </p:nvSpPr>
        <p:spPr>
          <a:xfrm>
            <a:off x="6004203" y="5302568"/>
            <a:ext cx="810839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Анализ след инцидент, стратегическо планиране, оценка на риска и интерпретация на данните за бъдещи подобрения.</a:t>
            </a:r>
            <a:endParaRPr lang="en-US" sz="850" dirty="0"/>
          </a:p>
        </p:txBody>
      </p:sp>
      <p:sp>
        <p:nvSpPr>
          <p:cNvPr id="24" name="Shape 13"/>
          <p:cNvSpPr/>
          <p:nvPr/>
        </p:nvSpPr>
        <p:spPr>
          <a:xfrm>
            <a:off x="5883235" y="5684282"/>
            <a:ext cx="8350329" cy="1095137"/>
          </a:xfrm>
          <a:prstGeom prst="roundRect">
            <a:avLst>
              <a:gd name="adj" fmla="val 4350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4203" y="5805249"/>
            <a:ext cx="340162" cy="340162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7786" y="5898833"/>
            <a:ext cx="152995" cy="152995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6004203" y="6258758"/>
            <a:ext cx="143327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ИТ администратори</a:t>
            </a:r>
            <a:endParaRPr lang="en-US" sz="1100" dirty="0"/>
          </a:p>
        </p:txBody>
      </p:sp>
      <p:sp>
        <p:nvSpPr>
          <p:cNvPr id="28" name="Text 15"/>
          <p:cNvSpPr/>
          <p:nvPr/>
        </p:nvSpPr>
        <p:spPr>
          <a:xfrm>
            <a:off x="6004203" y="6511052"/>
            <a:ext cx="810839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Поддръжка на системата, сигурност на данните, потребителска поддръжка и осигуряване на безпроблемна интеграция.</a:t>
            </a:r>
            <a:endParaRPr lang="en-US" sz="850" dirty="0"/>
          </a:p>
        </p:txBody>
      </p:sp>
      <p:sp>
        <p:nvSpPr>
          <p:cNvPr id="29" name="Shape 16"/>
          <p:cNvSpPr/>
          <p:nvPr/>
        </p:nvSpPr>
        <p:spPr>
          <a:xfrm>
            <a:off x="5883235" y="6892766"/>
            <a:ext cx="8350329" cy="1095137"/>
          </a:xfrm>
          <a:prstGeom prst="roundRect">
            <a:avLst>
              <a:gd name="adj" fmla="val 4350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04203" y="7013734"/>
            <a:ext cx="340162" cy="340162"/>
          </a:xfrm>
          <a:prstGeom prst="rect">
            <a:avLst/>
          </a:prstGeom>
        </p:spPr>
      </p:pic>
      <p:pic>
        <p:nvPicPr>
          <p:cNvPr id="31" name="Image 1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7786" y="7107317"/>
            <a:ext cx="152995" cy="152995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6004203" y="7467243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Партньори</a:t>
            </a:r>
            <a:endParaRPr lang="en-US" sz="1100" dirty="0"/>
          </a:p>
        </p:txBody>
      </p:sp>
      <p:sp>
        <p:nvSpPr>
          <p:cNvPr id="33" name="Text 18"/>
          <p:cNvSpPr/>
          <p:nvPr/>
        </p:nvSpPr>
        <p:spPr>
          <a:xfrm>
            <a:off x="6004203" y="7719536"/>
            <a:ext cx="810839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Сътрудничество с други агенции (полиция, линейка), споделяне на данни и съвместни операции за по-голяма ефективност.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315403"/>
            <a:ext cx="421576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Какви данни са необходими?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1853922"/>
            <a:ext cx="8350329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За да функционира ефективно, ГИС системата изисква набор от основни данни, които формират нейния минимален стартов пакет (MVP).</a:t>
            </a:r>
            <a:endParaRPr lang="en-US" sz="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2135803"/>
            <a:ext cx="170021" cy="1700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5334" y="2128838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Адресен регистър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765334" y="2381131"/>
            <a:ext cx="798183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Точни и актуални данни за всички адреси, включително номера на сгради, входове и подробности за апартаменти.</a:t>
            </a:r>
            <a:endParaRPr lang="en-US" sz="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2762310"/>
            <a:ext cx="170021" cy="1700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5334" y="2755344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Улична мрежа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765334" y="3007638"/>
            <a:ext cx="798183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Подробна информация за пътната инфраструктура, включително еднопосочни улици, ограничения на скоростта и състояние на настилката.</a:t>
            </a:r>
            <a:endParaRPr lang="en-US" sz="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3388816"/>
            <a:ext cx="170021" cy="1700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5334" y="3381851"/>
            <a:ext cx="1938099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Административни граници</a:t>
            </a:r>
            <a:endParaRPr lang="en-US" sz="1100" dirty="0"/>
          </a:p>
        </p:txBody>
      </p:sp>
      <p:sp>
        <p:nvSpPr>
          <p:cNvPr id="13" name="Text 7"/>
          <p:cNvSpPr/>
          <p:nvPr/>
        </p:nvSpPr>
        <p:spPr>
          <a:xfrm>
            <a:off x="765334" y="3634145"/>
            <a:ext cx="798183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Карти на райони, общини и други административни деления за планиране и юрисдикция.</a:t>
            </a:r>
            <a:endParaRPr lang="en-US" sz="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4015323"/>
            <a:ext cx="170021" cy="1700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65334" y="4008358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Пожарни станции</a:t>
            </a:r>
            <a:endParaRPr lang="en-US" sz="1100" dirty="0"/>
          </a:p>
        </p:txBody>
      </p:sp>
      <p:sp>
        <p:nvSpPr>
          <p:cNvPr id="16" name="Text 9"/>
          <p:cNvSpPr/>
          <p:nvPr/>
        </p:nvSpPr>
        <p:spPr>
          <a:xfrm>
            <a:off x="765334" y="4260652"/>
            <a:ext cx="798183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Местоположение на всички пожарни станции, включително наличност на ресурси и екипи.</a:t>
            </a:r>
            <a:endParaRPr lang="en-US" sz="8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4641830"/>
            <a:ext cx="170021" cy="170021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65334" y="4634865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Хидранти</a:t>
            </a:r>
            <a:endParaRPr lang="en-US" sz="1100" dirty="0"/>
          </a:p>
        </p:txBody>
      </p:sp>
      <p:sp>
        <p:nvSpPr>
          <p:cNvPr id="19" name="Text 11"/>
          <p:cNvSpPr/>
          <p:nvPr/>
        </p:nvSpPr>
        <p:spPr>
          <a:xfrm>
            <a:off x="765334" y="4887158"/>
            <a:ext cx="798183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Точно местоположение и състояние на пожарните хидранти за бърз достъп до вода.</a:t>
            </a:r>
            <a:endParaRPr lang="en-US" sz="8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5268337"/>
            <a:ext cx="170021" cy="170021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765334" y="5261372"/>
            <a:ext cx="141755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Рискови обекти</a:t>
            </a:r>
            <a:endParaRPr lang="en-US" sz="1100" dirty="0"/>
          </a:p>
        </p:txBody>
      </p:sp>
      <p:sp>
        <p:nvSpPr>
          <p:cNvPr id="22" name="Text 13"/>
          <p:cNvSpPr/>
          <p:nvPr/>
        </p:nvSpPr>
        <p:spPr>
          <a:xfrm>
            <a:off x="765334" y="5513665"/>
            <a:ext cx="798183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Идентификация на сгради с висок риск (болници, училища, складове за опасни материали), включително планове за евакуация.</a:t>
            </a:r>
            <a:endParaRPr lang="en-US" sz="85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5894844"/>
            <a:ext cx="170021" cy="170021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65334" y="5887879"/>
            <a:ext cx="176986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Исторически инциденти</a:t>
            </a:r>
            <a:endParaRPr lang="en-US" sz="1100" dirty="0"/>
          </a:p>
        </p:txBody>
      </p:sp>
      <p:sp>
        <p:nvSpPr>
          <p:cNvPr id="25" name="Text 15"/>
          <p:cNvSpPr/>
          <p:nvPr/>
        </p:nvSpPr>
        <p:spPr>
          <a:xfrm>
            <a:off x="765334" y="6140172"/>
            <a:ext cx="798183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Данни за предишни пожари и инциденти, включително местоположение, тип, причина и реакция.</a:t>
            </a:r>
            <a:endParaRPr lang="en-US" sz="850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341" y="6521351"/>
            <a:ext cx="170021" cy="170021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765334" y="6514386"/>
            <a:ext cx="175200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Ресурси в реално време</a:t>
            </a:r>
            <a:endParaRPr lang="en-US" sz="1100" dirty="0"/>
          </a:p>
        </p:txBody>
      </p:sp>
      <p:sp>
        <p:nvSpPr>
          <p:cNvPr id="28" name="Text 17"/>
          <p:cNvSpPr/>
          <p:nvPr/>
        </p:nvSpPr>
        <p:spPr>
          <a:xfrm>
            <a:off x="765334" y="6766679"/>
            <a:ext cx="798183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Динамични данни за местоположението и статуса на наличните екипи, превозни средства и оборудване.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6332" y="1653064"/>
            <a:ext cx="5000387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Какво ще правим със системата?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5896332" y="2326481"/>
            <a:ext cx="1863090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Оперативни приложения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896332" y="2648545"/>
            <a:ext cx="4019193" cy="861298"/>
          </a:xfrm>
          <a:prstGeom prst="roundRect">
            <a:avLst>
              <a:gd name="adj" fmla="val 5713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020991" y="2773204"/>
            <a:ext cx="1464350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Оперативно табло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20991" y="3080623"/>
            <a:ext cx="3769876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Интуитивен преглед на текущи инциденти, наличност на ресурси и ключови показатели в реално време.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5896332" y="3626882"/>
            <a:ext cx="4019193" cy="861298"/>
          </a:xfrm>
          <a:prstGeom prst="roundRect">
            <a:avLst>
              <a:gd name="adj" fmla="val 5713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020991" y="3751540"/>
            <a:ext cx="1464350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Уеб карта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20991" y="4058960"/>
            <a:ext cx="3769876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Интерактивна карта за визуализация на данни, инциденти, ресурси и планиране на маршрути.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5896332" y="4605218"/>
            <a:ext cx="4019193" cy="861298"/>
          </a:xfrm>
          <a:prstGeom prst="roundRect">
            <a:avLst>
              <a:gd name="adj" fmla="val 5713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020991" y="4729877"/>
            <a:ext cx="1639848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Мобилни приложения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20991" y="5037296"/>
            <a:ext cx="3769876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Достъп до критична информация и инструменти за екипи на терен чрез мобилни устройства.</a:t>
            </a:r>
            <a:endParaRPr lang="en-US" sz="900" dirty="0"/>
          </a:p>
        </p:txBody>
      </p:sp>
      <p:sp>
        <p:nvSpPr>
          <p:cNvPr id="14" name="Shape 11"/>
          <p:cNvSpPr/>
          <p:nvPr/>
        </p:nvSpPr>
        <p:spPr>
          <a:xfrm>
            <a:off x="5896332" y="5583555"/>
            <a:ext cx="4019193" cy="861298"/>
          </a:xfrm>
          <a:prstGeom prst="roundRect">
            <a:avLst>
              <a:gd name="adj" fmla="val 5713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020991" y="5708213"/>
            <a:ext cx="2304693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Проследяване в реално време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6020991" y="6015633"/>
            <a:ext cx="3769876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Мониторинг на местоположението и статуса на превозни средства и персонал за оптимизиране на реакцията.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10208895" y="2326481"/>
            <a:ext cx="1867733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Аналитични приложения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10208895" y="2648545"/>
            <a:ext cx="4019193" cy="861298"/>
          </a:xfrm>
          <a:prstGeom prst="roundRect">
            <a:avLst>
              <a:gd name="adj" fmla="val 5713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333553" y="2773204"/>
            <a:ext cx="1485781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Анализ на покритие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0333553" y="3080623"/>
            <a:ext cx="3769876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Оценка на зоните на покритие на пожарните станции и времето за реакция за оптимизиране на разположението.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10208895" y="3626882"/>
            <a:ext cx="4019193" cy="861298"/>
          </a:xfrm>
          <a:prstGeom prst="roundRect">
            <a:avLst>
              <a:gd name="adj" fmla="val 5713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333553" y="3751540"/>
            <a:ext cx="1464350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Модели за риск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10333553" y="4058960"/>
            <a:ext cx="3769876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Идентифициране на високорискови зони и сценарии за предприемане на превантивни мерки.</a:t>
            </a:r>
            <a:endParaRPr lang="en-US" sz="900" dirty="0"/>
          </a:p>
        </p:txBody>
      </p:sp>
      <p:sp>
        <p:nvSpPr>
          <p:cNvPr id="24" name="Shape 21"/>
          <p:cNvSpPr/>
          <p:nvPr/>
        </p:nvSpPr>
        <p:spPr>
          <a:xfrm>
            <a:off x="10208895" y="4605218"/>
            <a:ext cx="4019193" cy="861298"/>
          </a:xfrm>
          <a:prstGeom prst="roundRect">
            <a:avLst>
              <a:gd name="adj" fmla="val 5713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333553" y="4729877"/>
            <a:ext cx="1714619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Отчети след инцидент</a:t>
            </a:r>
            <a:endParaRPr lang="en-US" sz="1150" dirty="0"/>
          </a:p>
        </p:txBody>
      </p:sp>
      <p:sp>
        <p:nvSpPr>
          <p:cNvPr id="26" name="Text 23"/>
          <p:cNvSpPr/>
          <p:nvPr/>
        </p:nvSpPr>
        <p:spPr>
          <a:xfrm>
            <a:off x="10333553" y="5037296"/>
            <a:ext cx="3769876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Подробни анализи на минали инциденти за извличане на уроци и подобряване на бъдещи операции.</a:t>
            </a:r>
            <a:endParaRPr lang="en-US" sz="900" dirty="0"/>
          </a:p>
        </p:txBody>
      </p:sp>
      <p:sp>
        <p:nvSpPr>
          <p:cNvPr id="27" name="Shape 24"/>
          <p:cNvSpPr/>
          <p:nvPr/>
        </p:nvSpPr>
        <p:spPr>
          <a:xfrm>
            <a:off x="10208895" y="5583555"/>
            <a:ext cx="4019193" cy="861298"/>
          </a:xfrm>
          <a:prstGeom prst="roundRect">
            <a:avLst>
              <a:gd name="adj" fmla="val 5713"/>
            </a:avLst>
          </a:prstGeom>
          <a:solidFill>
            <a:srgbClr val="101620"/>
          </a:solidFill>
          <a:ln w="7620">
            <a:solidFill>
              <a:srgbClr val="002A80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10333553" y="5708213"/>
            <a:ext cx="1875115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Планиране на превенция</a:t>
            </a:r>
            <a:endParaRPr lang="en-US" sz="1150" dirty="0"/>
          </a:p>
        </p:txBody>
      </p:sp>
      <p:sp>
        <p:nvSpPr>
          <p:cNvPr id="29" name="Text 26"/>
          <p:cNvSpPr/>
          <p:nvPr/>
        </p:nvSpPr>
        <p:spPr>
          <a:xfrm>
            <a:off x="10333553" y="6015633"/>
            <a:ext cx="3769876" cy="30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Разработване на стратегии за намаляване на риска от пожари въз основа на исторически данни и анализи.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1286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Как ще бъде организирана системата?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75679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Системата ще бъде базирана на модерна Web GIS архитектура, осигуряваща гъвкавост, мащабируемост и лесен достъп. Тя е проектирана в четири основни логически слоя, които осигуряват ефективна комуникация и обработка на данни.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10025"/>
            <a:ext cx="7556421" cy="3458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8904" y="4444148"/>
            <a:ext cx="1671912" cy="21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ГИС услуги и Данни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328904" y="4720885"/>
            <a:ext cx="1842434" cy="33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Карти, Функции, Геокодиране, Бази данни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972473" y="5472160"/>
            <a:ext cx="1693851" cy="434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Портал и Идентичност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72473" y="5966200"/>
            <a:ext cx="1693851" cy="33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Идентичност, Групи, Споделяне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328904" y="6167716"/>
            <a:ext cx="1671563" cy="21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Ядро: Потребители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328904" y="6444452"/>
            <a:ext cx="1842434" cy="334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Диспечери, Екипи на терен, Ръководство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2321" y="1625798"/>
            <a:ext cx="5287566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Как ще реализираме проекта?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2321" y="2266831"/>
            <a:ext cx="8199358" cy="350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Трансформацията към модерна ГИС система ще бъде осъществена на етапи, осигуряващи плавен преход и максимална ефективност.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2321" y="2769632"/>
            <a:ext cx="13489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1" y="2990374"/>
            <a:ext cx="4032171" cy="152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2321" y="3088243"/>
            <a:ext cx="2530673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Фаза 0: Иницииране и анализ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472321" y="3388519"/>
            <a:ext cx="4032171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Създаване на основен екип, дефиниране на точен обхват на проекта, събиране и анализ на изискванията, и оценка на наличните данни.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639389" y="2769632"/>
            <a:ext cx="13489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389" y="2990374"/>
            <a:ext cx="4032290" cy="152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639389" y="3088243"/>
            <a:ext cx="238779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Фаза 1: Данни и управление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4639389" y="3388519"/>
            <a:ext cx="4032290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Събиране и обработка на ключови геопространствени данни, изграждане на централизирана база данни и дефиниране на процеси за тяхната поддръжка и актуализация.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472321" y="4151114"/>
            <a:ext cx="13489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1" y="4358402"/>
            <a:ext cx="4032171" cy="152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72321" y="4469725"/>
            <a:ext cx="357890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Фа2: Пилотно внедряване (8-12 седмици)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472321" y="4770001"/>
            <a:ext cx="4032171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Внедряване на минимално жизнеспособен продукт (MVP), тестване в реални условия, събиране на обратна връзка и обучение на ключови потребители.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4639389" y="4151114"/>
            <a:ext cx="13489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0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389" y="4358402"/>
            <a:ext cx="4032290" cy="1524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639389" y="4469725"/>
            <a:ext cx="378725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Фаза 3: Интеграции и данни в реално време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4639389" y="4770001"/>
            <a:ext cx="4032290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Интеграция на ГИС системата с други съществуващи системи, активиране на модули за данни в реално време и оптимизация на производителността.</a:t>
            </a:r>
            <a:endParaRPr lang="en-US" sz="1050" dirty="0"/>
          </a:p>
        </p:txBody>
      </p:sp>
      <p:sp>
        <p:nvSpPr>
          <p:cNvPr id="21" name="Text 14"/>
          <p:cNvSpPr/>
          <p:nvPr/>
        </p:nvSpPr>
        <p:spPr>
          <a:xfrm>
            <a:off x="472321" y="5532596"/>
            <a:ext cx="13489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05</a:t>
            </a:r>
            <a:endParaRPr lang="en-US" sz="10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1" y="5726430"/>
            <a:ext cx="8199358" cy="1524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472321" y="5851208"/>
            <a:ext cx="3158252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Фаза 4: Разширяване и оптимизация</a:t>
            </a:r>
            <a:endParaRPr lang="en-US" sz="1300" dirty="0"/>
          </a:p>
        </p:txBody>
      </p:sp>
      <p:sp>
        <p:nvSpPr>
          <p:cNvPr id="24" name="Text 16"/>
          <p:cNvSpPr/>
          <p:nvPr/>
        </p:nvSpPr>
        <p:spPr>
          <a:xfrm>
            <a:off x="472321" y="6151483"/>
            <a:ext cx="8199358" cy="350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Добавяне на нови функционалности и разширяване на обхвата, текуща поддръжка, актуализации и анализ на данни за непрекъснати подобрения.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683895"/>
            <a:ext cx="742319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На какво трябва да обърнем специално внимание?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1222415"/>
            <a:ext cx="8350329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Успехът на ГИС системата зависи от внимателното управление на няколко критични аспекта, които изискват постоянно внимание и проактивни мерки.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5883235" y="1497330"/>
            <a:ext cx="8350329" cy="656868"/>
          </a:xfrm>
          <a:prstGeom prst="roundRect">
            <a:avLst>
              <a:gd name="adj" fmla="val 1113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95" y="1497330"/>
            <a:ext cx="60960" cy="6568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57543" y="1625918"/>
            <a:ext cx="2590919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Точност на адресната локализация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6057543" y="1878211"/>
            <a:ext cx="804743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Критична за бърза и правилна реакция. Необходими са механизми за валидация и редовно актуализиране на адресния регистър.</a:t>
            </a:r>
            <a:endParaRPr lang="en-US" sz="850" dirty="0"/>
          </a:p>
        </p:txBody>
      </p:sp>
      <p:sp>
        <p:nvSpPr>
          <p:cNvPr id="9" name="Shape 5"/>
          <p:cNvSpPr/>
          <p:nvPr/>
        </p:nvSpPr>
        <p:spPr>
          <a:xfrm>
            <a:off x="5883235" y="2267545"/>
            <a:ext cx="8350329" cy="656868"/>
          </a:xfrm>
          <a:prstGeom prst="roundRect">
            <a:avLst>
              <a:gd name="adj" fmla="val 1113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95" y="2267545"/>
            <a:ext cx="60960" cy="6568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57543" y="2396133"/>
            <a:ext cx="195155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Надеждност при бедствия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6057543" y="2648426"/>
            <a:ext cx="804743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Системата трябва да е устойчива и достъпна дори при прекъсвания на мрежата или други извънредни ситуации.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5883235" y="3037761"/>
            <a:ext cx="8350329" cy="656868"/>
          </a:xfrm>
          <a:prstGeom prst="roundRect">
            <a:avLst>
              <a:gd name="adj" fmla="val 1113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95" y="3037761"/>
            <a:ext cx="60960" cy="65686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057543" y="3166348"/>
            <a:ext cx="1593533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Сигурност на данните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6057543" y="3418642"/>
            <a:ext cx="804743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Защита от неоторизиран достъп, кибератаки и загуба на данни е от първостепенно значение за оперативната непрекъснатост.</a:t>
            </a:r>
            <a:endParaRPr lang="en-US" sz="850" dirty="0"/>
          </a:p>
        </p:txBody>
      </p:sp>
      <p:sp>
        <p:nvSpPr>
          <p:cNvPr id="17" name="Shape 11"/>
          <p:cNvSpPr/>
          <p:nvPr/>
        </p:nvSpPr>
        <p:spPr>
          <a:xfrm>
            <a:off x="5883235" y="3807976"/>
            <a:ext cx="8350329" cy="656868"/>
          </a:xfrm>
          <a:prstGeom prst="roundRect">
            <a:avLst>
              <a:gd name="adj" fmla="val 1113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95" y="3807976"/>
            <a:ext cx="60960" cy="65686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57543" y="3936563"/>
            <a:ext cx="192988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Безпроблемни интеграции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6057543" y="4188857"/>
            <a:ext cx="804743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Осигуряване на съвместимост и ефективна комуникация с всички съществуващи и бъдещи системи.</a:t>
            </a:r>
            <a:endParaRPr lang="en-US" sz="850" dirty="0"/>
          </a:p>
        </p:txBody>
      </p:sp>
      <p:sp>
        <p:nvSpPr>
          <p:cNvPr id="21" name="Shape 14"/>
          <p:cNvSpPr/>
          <p:nvPr/>
        </p:nvSpPr>
        <p:spPr>
          <a:xfrm>
            <a:off x="5883235" y="4578191"/>
            <a:ext cx="8350329" cy="656868"/>
          </a:xfrm>
          <a:prstGeom prst="roundRect">
            <a:avLst>
              <a:gd name="adj" fmla="val 1113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95" y="4578191"/>
            <a:ext cx="60960" cy="65686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057543" y="4706779"/>
            <a:ext cx="1522452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Качество на данните</a:t>
            </a:r>
            <a:endParaRPr lang="en-US" sz="1100" dirty="0"/>
          </a:p>
        </p:txBody>
      </p:sp>
      <p:sp>
        <p:nvSpPr>
          <p:cNvPr id="24" name="Text 16"/>
          <p:cNvSpPr/>
          <p:nvPr/>
        </p:nvSpPr>
        <p:spPr>
          <a:xfrm>
            <a:off x="6057543" y="4959072"/>
            <a:ext cx="804743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Поддържане на висока точност, пълнота и актуалност на всички геопространствени и оперативни данни.</a:t>
            </a:r>
            <a:endParaRPr lang="en-US" sz="850" dirty="0"/>
          </a:p>
        </p:txBody>
      </p:sp>
      <p:sp>
        <p:nvSpPr>
          <p:cNvPr id="25" name="Shape 17"/>
          <p:cNvSpPr/>
          <p:nvPr/>
        </p:nvSpPr>
        <p:spPr>
          <a:xfrm>
            <a:off x="5883235" y="5348407"/>
            <a:ext cx="8350329" cy="656868"/>
          </a:xfrm>
          <a:prstGeom prst="roundRect">
            <a:avLst>
              <a:gd name="adj" fmla="val 1113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95" y="5348407"/>
            <a:ext cx="60960" cy="656868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6057543" y="5476994"/>
            <a:ext cx="202870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GDPR и чувствителни данни</a:t>
            </a:r>
            <a:endParaRPr lang="en-US" sz="1100" dirty="0"/>
          </a:p>
        </p:txBody>
      </p:sp>
      <p:sp>
        <p:nvSpPr>
          <p:cNvPr id="28" name="Text 19"/>
          <p:cNvSpPr/>
          <p:nvPr/>
        </p:nvSpPr>
        <p:spPr>
          <a:xfrm>
            <a:off x="6057543" y="5729288"/>
            <a:ext cx="804743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Спазване на регулациите за защита на личните данни, особено при работа с информация за граждани и инциденти.</a:t>
            </a:r>
            <a:endParaRPr lang="en-US" sz="850" dirty="0"/>
          </a:p>
        </p:txBody>
      </p:sp>
      <p:sp>
        <p:nvSpPr>
          <p:cNvPr id="29" name="Shape 20"/>
          <p:cNvSpPr/>
          <p:nvPr/>
        </p:nvSpPr>
        <p:spPr>
          <a:xfrm>
            <a:off x="5883235" y="6118622"/>
            <a:ext cx="8350329" cy="656868"/>
          </a:xfrm>
          <a:prstGeom prst="roundRect">
            <a:avLst>
              <a:gd name="adj" fmla="val 1113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95" y="6118622"/>
            <a:ext cx="60960" cy="656868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6057543" y="6247209"/>
            <a:ext cx="1872139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Управление на промяната</a:t>
            </a:r>
            <a:endParaRPr lang="en-US" sz="1100" dirty="0"/>
          </a:p>
        </p:txBody>
      </p:sp>
      <p:sp>
        <p:nvSpPr>
          <p:cNvPr id="32" name="Text 22"/>
          <p:cNvSpPr/>
          <p:nvPr/>
        </p:nvSpPr>
        <p:spPr>
          <a:xfrm>
            <a:off x="6057543" y="6499503"/>
            <a:ext cx="804743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Ефективно обучение и ангажиране на потребителите за успешното приемане и използване на новата система.</a:t>
            </a:r>
            <a:endParaRPr lang="en-US" sz="850" dirty="0"/>
          </a:p>
        </p:txBody>
      </p:sp>
      <p:sp>
        <p:nvSpPr>
          <p:cNvPr id="33" name="Shape 23"/>
          <p:cNvSpPr/>
          <p:nvPr/>
        </p:nvSpPr>
        <p:spPr>
          <a:xfrm>
            <a:off x="5883235" y="6888837"/>
            <a:ext cx="8350329" cy="656868"/>
          </a:xfrm>
          <a:prstGeom prst="roundRect">
            <a:avLst>
              <a:gd name="adj" fmla="val 1113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3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95" y="6888837"/>
            <a:ext cx="60960" cy="656868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6057543" y="7017425"/>
            <a:ext cx="1885117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Мониторинг и поддръжка</a:t>
            </a:r>
            <a:endParaRPr lang="en-US" sz="1100" dirty="0"/>
          </a:p>
        </p:txBody>
      </p:sp>
      <p:sp>
        <p:nvSpPr>
          <p:cNvPr id="36" name="Text 25"/>
          <p:cNvSpPr/>
          <p:nvPr/>
        </p:nvSpPr>
        <p:spPr>
          <a:xfrm>
            <a:off x="6057543" y="7269718"/>
            <a:ext cx="804743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Непрекъснат мониторинг на производителността, сигурността и функционирането на системата за предотвратяване на проблеми.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872377"/>
            <a:ext cx="357592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Как ще измерим успеха?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2410897"/>
            <a:ext cx="8350329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Успехът на новата ГИС система ще бъде измерван чрез набор от ключови показатели за ефективност (KPI), които ще ни позволят да проследяваме напредъка и да идентифицираме области за подобрение.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396835" y="2833211"/>
            <a:ext cx="4118491" cy="1099066"/>
          </a:xfrm>
          <a:prstGeom prst="roundRect">
            <a:avLst>
              <a:gd name="adj" fmla="val 665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5" y="2833211"/>
            <a:ext cx="60960" cy="1099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143" y="2961799"/>
            <a:ext cx="2972038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Средно време за локализиране на адрес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71143" y="3214092"/>
            <a:ext cx="3815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Цел: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Минимизиране на времето, необходимо за точно определяне на местоположението на инцидент. </a:t>
            </a:r>
            <a:endParaRPr lang="en-US" sz="8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Измерване: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Средно време от приемане на повикване до локализиране на адреса на картата.</a:t>
            </a:r>
            <a:endParaRPr lang="en-US" sz="850" dirty="0"/>
          </a:p>
        </p:txBody>
      </p:sp>
      <p:sp>
        <p:nvSpPr>
          <p:cNvPr id="9" name="Shape 5"/>
          <p:cNvSpPr/>
          <p:nvPr/>
        </p:nvSpPr>
        <p:spPr>
          <a:xfrm>
            <a:off x="4628674" y="2833211"/>
            <a:ext cx="4118491" cy="1099066"/>
          </a:xfrm>
          <a:prstGeom prst="roundRect">
            <a:avLst>
              <a:gd name="adj" fmla="val 665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34" y="2833211"/>
            <a:ext cx="60960" cy="10990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02981" y="2961799"/>
            <a:ext cx="2056805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Време за реакция по райони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4802981" y="3214092"/>
            <a:ext cx="3815596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Цел: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Осигуряване на бърза реакция във всички географски райони. </a:t>
            </a:r>
            <a:endParaRPr lang="en-US" sz="8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Измерване: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Средно време от докладване на инцидент до пристигане на първия екип, разбито по общини/райони.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396835" y="4045625"/>
            <a:ext cx="4118491" cy="1099066"/>
          </a:xfrm>
          <a:prstGeom prst="roundRect">
            <a:avLst>
              <a:gd name="adj" fmla="val 665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5" y="4045625"/>
            <a:ext cx="60960" cy="109906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71143" y="4174212"/>
            <a:ext cx="2980134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Процент попълнени отчети с геолокация</a:t>
            </a:r>
            <a:endParaRPr lang="en-US" sz="1100" dirty="0"/>
          </a:p>
        </p:txBody>
      </p:sp>
      <p:sp>
        <p:nvSpPr>
          <p:cNvPr id="16" name="Text 10"/>
          <p:cNvSpPr/>
          <p:nvPr/>
        </p:nvSpPr>
        <p:spPr>
          <a:xfrm>
            <a:off x="571143" y="4426506"/>
            <a:ext cx="3815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Цел: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Увеличаване на точността и пълнотата на отчетите за инциденти. </a:t>
            </a:r>
            <a:endParaRPr lang="en-US" sz="8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Измерване: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Процент на отчетите за инциденти, които включват точни географски координати.</a:t>
            </a:r>
            <a:endParaRPr lang="en-US" sz="850" dirty="0"/>
          </a:p>
        </p:txBody>
      </p:sp>
      <p:sp>
        <p:nvSpPr>
          <p:cNvPr id="17" name="Shape 11"/>
          <p:cNvSpPr/>
          <p:nvPr/>
        </p:nvSpPr>
        <p:spPr>
          <a:xfrm>
            <a:off x="4628674" y="4045625"/>
            <a:ext cx="4118491" cy="1099066"/>
          </a:xfrm>
          <a:prstGeom prst="roundRect">
            <a:avLst>
              <a:gd name="adj" fmla="val 665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34" y="4045625"/>
            <a:ext cx="60960" cy="1099066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802981" y="4174212"/>
            <a:ext cx="1840111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Покритие на територията</a:t>
            </a:r>
            <a:endParaRPr lang="en-US" sz="1100" dirty="0"/>
          </a:p>
        </p:txBody>
      </p:sp>
      <p:sp>
        <p:nvSpPr>
          <p:cNvPr id="20" name="Text 13"/>
          <p:cNvSpPr/>
          <p:nvPr/>
        </p:nvSpPr>
        <p:spPr>
          <a:xfrm>
            <a:off x="4802981" y="4426506"/>
            <a:ext cx="3815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Цел: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Оценка на ефективността на разпределението на спешните служби. </a:t>
            </a:r>
            <a:endParaRPr lang="en-US" sz="8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Измерване: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Процент на територията, покрита от спешни служби в рамките на определено време за реакция.</a:t>
            </a:r>
            <a:endParaRPr lang="en-US" sz="850" dirty="0"/>
          </a:p>
        </p:txBody>
      </p:sp>
      <p:sp>
        <p:nvSpPr>
          <p:cNvPr id="21" name="Shape 14"/>
          <p:cNvSpPr/>
          <p:nvPr/>
        </p:nvSpPr>
        <p:spPr>
          <a:xfrm>
            <a:off x="396835" y="5258038"/>
            <a:ext cx="4118491" cy="1099066"/>
          </a:xfrm>
          <a:prstGeom prst="roundRect">
            <a:avLst>
              <a:gd name="adj" fmla="val 6656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5" y="5258038"/>
            <a:ext cx="60960" cy="1099066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71143" y="5386626"/>
            <a:ext cx="3035379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Натоварване и оптимизация на ресурсите</a:t>
            </a:r>
            <a:endParaRPr lang="en-US" sz="1100" dirty="0"/>
          </a:p>
        </p:txBody>
      </p:sp>
      <p:sp>
        <p:nvSpPr>
          <p:cNvPr id="24" name="Text 16"/>
          <p:cNvSpPr/>
          <p:nvPr/>
        </p:nvSpPr>
        <p:spPr>
          <a:xfrm>
            <a:off x="571143" y="5638919"/>
            <a:ext cx="3815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Цел: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Оптимизиране на разполагането и използването на аварийни ресурси. </a:t>
            </a:r>
            <a:endParaRPr lang="en-US" sz="8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8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Измерване:</a:t>
            </a:r>
            <a:r>
              <a:rPr lang="en-US" sz="8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Анализ на разпределението на ресурсите, нивата на натоварване и времето на престой.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1342</Words>
  <Application>Microsoft Office PowerPoint</Application>
  <PresentationFormat>По избор</PresentationFormat>
  <Paragraphs>147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6" baseType="lpstr">
      <vt:lpstr>Geist Bold</vt:lpstr>
      <vt:lpstr>Geist Light</vt:lpstr>
      <vt:lpstr>Calibri</vt:lpstr>
      <vt:lpstr>Geist</vt:lpstr>
      <vt:lpstr>Arial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subject/>
  <dc:creator/>
  <cp:lastModifiedBy>Lyuben A.</cp:lastModifiedBy>
  <cp:revision>2</cp:revision>
  <dcterms:created xsi:type="dcterms:W3CDTF">2026-01-18T19:20:27Z</dcterms:created>
  <dcterms:modified xsi:type="dcterms:W3CDTF">2026-01-18T19:26:30Z</dcterms:modified>
</cp:coreProperties>
</file>